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9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88" r:id="rId19"/>
    <p:sldId id="275" r:id="rId20"/>
    <p:sldId id="276" r:id="rId21"/>
    <p:sldId id="286" r:id="rId22"/>
    <p:sldId id="289" r:id="rId23"/>
    <p:sldId id="287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91" r:id="rId34"/>
    <p:sldId id="292" r:id="rId35"/>
    <p:sldId id="293" r:id="rId36"/>
    <p:sldId id="294" r:id="rId37"/>
    <p:sldId id="290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BFDE6-C762-46B0-82FD-6AD270A04A0B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7E8ED8-05B4-44EF-BB25-31C0AED5AAB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AF826-3B71-4625-9CDA-8EC79B23D5BD}" type="datetime1">
              <a:rPr lang="en-US" smtClean="0"/>
              <a:t>1/30/2021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32DF5-970E-4DD5-9CCB-2BF9340649FF}" type="datetime1">
              <a:rPr lang="en-US" smtClean="0"/>
              <a:t>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16F9-9B13-484B-B9DC-4E0BB04BE0EE}" type="datetime1">
              <a:rPr lang="en-US" smtClean="0"/>
              <a:t>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FF9BD-4F8A-463E-A427-AFC91ADE4E25}" type="datetime1">
              <a:rPr lang="en-US" smtClean="0"/>
              <a:t>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C36FD-82DA-4823-95FB-A3FBF0C728B8}" type="datetime1">
              <a:rPr lang="en-US" smtClean="0"/>
              <a:t>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5A0AC-40B2-444F-B95C-E52B62126D3A}" type="datetime1">
              <a:rPr lang="en-US" smtClean="0"/>
              <a:t>1/30/2021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FB1B-6876-4069-AE75-55E65FFA317F}" type="datetime1">
              <a:rPr lang="en-US" smtClean="0"/>
              <a:t>1/30/2021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6691F-C003-42EE-8C83-B2281408672B}" type="datetime1">
              <a:rPr lang="en-US" smtClean="0"/>
              <a:t>1/30/2021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E6BF-F4BC-4D16-92F2-BC911D93C956}" type="datetime1">
              <a:rPr lang="en-US" smtClean="0"/>
              <a:t>1/30/2021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941E2-20F4-4C4F-91FD-4AD912A169F3}" type="datetime1">
              <a:rPr lang="en-US" smtClean="0"/>
              <a:t>1/30/2021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00952-FC39-4F1A-BB90-9EA17BAC542E}" type="datetime1">
              <a:rPr lang="en-US" smtClean="0"/>
              <a:t>1/30/2021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AD5C9F7-8D6E-4727-8C53-54D1843D8B64}" type="datetime1">
              <a:rPr lang="en-US" smtClean="0"/>
              <a:t>1/30/2021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BFE9E6D-A1FC-49B9-91AE-DED078CB3A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iver.com/products/invitro/endotoxin/endo_images/kta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23528" y="1960240"/>
            <a:ext cx="8496944" cy="1828800"/>
          </a:xfrm>
        </p:spPr>
        <p:txBody>
          <a:bodyPr>
            <a:normAutofit/>
          </a:bodyPr>
          <a:lstStyle/>
          <a:p>
            <a:r>
              <a:rPr lang="sr-Cyrl-RS" sz="3600" dirty="0" smtClean="0">
                <a:solidFill>
                  <a:srgbClr val="0070C0"/>
                </a:solidFill>
              </a:rPr>
              <a:t>ФАРМАЦЕУТСКА ТЕХНОЛОГИЈА 2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4143379"/>
            <a:ext cx="7815290" cy="667931"/>
          </a:xfrm>
        </p:spPr>
        <p:txBody>
          <a:bodyPr/>
          <a:lstStyle/>
          <a:p>
            <a:r>
              <a:rPr lang="sr-Cyrl-CS" dirty="0" smtClean="0"/>
              <a:t>проф. </a:t>
            </a:r>
            <a:r>
              <a:rPr lang="sr-Cyrl-CS" dirty="0" smtClean="0"/>
              <a:t>др Марина Томовић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3"/>
            <a:ext cx="8280000" cy="6120000"/>
          </a:xfrm>
        </p:spPr>
        <p:txBody>
          <a:bodyPr>
            <a:normAutofit lnSpcReduction="10000"/>
          </a:bodyPr>
          <a:lstStyle/>
          <a:p>
            <a:r>
              <a:rPr lang="sr-Cyrl-CS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Особине</a:t>
            </a: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бистра, безбојна течност, без мириса и укуса, стерилна и апирогена</a:t>
            </a:r>
            <a:r>
              <a:rPr lang="sr-Latn-CS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Испитивање степена чистоће</a:t>
            </a:r>
            <a:r>
              <a:rPr lang="sr-Cyrl-CS" sz="2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боја,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сулфати, тешки метали, калцијум,нитрати, амонијак, редуктивне материје, хлориди, остатак након испаравања</a:t>
            </a:r>
            <a:r>
              <a:rPr lang="sr-Latn-CS" sz="2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Општа испитивања</a:t>
            </a:r>
            <a:r>
              <a:rPr lang="sr-Cyrl-CS" sz="2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бистрина, механичка онечишћења, исправност пуњења, стерилност, пирогене супстанце</a:t>
            </a:r>
            <a:r>
              <a:rPr lang="sr-Latn-CS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r-Cyrl-CS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ње</a:t>
            </a: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6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а обезбеди стерилност у посудама од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неутралног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стакла високе хидролитичке отпорности</a:t>
            </a:r>
            <a:r>
              <a:rPr lang="sr-Latn-CS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Употреба</a:t>
            </a:r>
            <a:r>
              <a:rPr lang="sr-Cyrl-CS" sz="2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за израду парентералних препарата и препарата за очи. Свеже припремљена може се употребити за израду парентералних препарата, без претходне стерилизације, или до употребе да се чува при константној циркулацији на температури од </a:t>
            </a:r>
            <a:r>
              <a:rPr lang="sr-Latn-CS" sz="2600" dirty="0" smtClean="0">
                <a:latin typeface="Times New Roman" pitchFamily="18" charset="0"/>
                <a:cs typeface="Times New Roman" pitchFamily="18" charset="0"/>
              </a:rPr>
              <a:t>70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sr-Latn-CS" sz="26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7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Растварачи који се мешају са водом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случајевима када не постоји могућност растварања лековите супстанце у води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када је потребно побољшати стабилност лековите супстанце или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повећати њену растворљивост.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употреби су: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танол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ретко се користи, бол на месту апликације)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ропиленгликол 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косолвенс, релативно је нетоксичан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може изазвати иритацију ако се примени интрамускуларно и супкутано) 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Глицерол, полиетиленгликол и Н,Н-диметилацетамид.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4289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Растварачи који се не мешају са водом</a:t>
            </a:r>
          </a:p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Биљна уља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која морају бити бистра када су охлађена на 10°C, неутрална, не смеју садржати минерална уља или парафин и могу се примењивати само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интрамускуларно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употреби: уље кикирикија, сусама, памука, кукуруза, рицинусово и маслиново уље. </a:t>
            </a:r>
          </a:p>
          <a:p>
            <a:endParaRPr lang="sr-Cyrl-R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Поједини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естри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користити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растварачи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намењени су за липофилне супстанце, мање су вискозни од уља па се често користе у смешама са уљима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 употреби: олеил-олеат, изопропилмиристат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4289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Конзерванси</a:t>
            </a:r>
            <a:r>
              <a:rPr lang="sr-Cyrl-C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упстанце са антимикробним деловањем које се додају да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спрече развој микроорганизама у вишедозним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паковањима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инјекција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ензалконијум-хлорид 0,01%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бензил алкохол 1-2%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хлорбутанол 0,25-0,5% 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фенил меркури нитрат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тиомерсал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естри п-хидроксибензојеве киселине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0,015 – 0,2%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Autofit/>
          </a:bodyPr>
          <a:lstStyle/>
          <a:p>
            <a:r>
              <a:rPr lang="sr-Latn-CS" sz="2400" u="sng" dirty="0" smtClean="0">
                <a:latin typeface="Times New Roman" pitchFamily="18" charset="0"/>
                <a:cs typeface="Times New Roman" pitchFamily="18" charset="0"/>
              </a:rPr>
              <a:t>Ph.Jug. V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Вишедозна паковања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инјекција израђених са водом као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вехикулумом могу да садрже конзерванс осим у случају када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 препарат има антимикробна својства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Водени препарати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који се израђују под асептичним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условима а не подвргавају се коначној стерилизацији могу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 садрже погодан конзерванс у одговарајућој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концентрацији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Autofit/>
          </a:bodyPr>
          <a:lstStyle/>
          <a:p>
            <a:pPr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Конзерванси </a:t>
            </a:r>
            <a:r>
              <a:rPr lang="sr-Cyrl-CS" sz="2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смеју да се додају </a:t>
            </a:r>
            <a:r>
              <a:rPr lang="sr-Cyrl-CS" sz="24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sr-Cyrl-CS" sz="2400" b="1" u="sng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 је запремина појединачне дозе већа од 15 ml осим ако није другачије прописано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Код  препарата намењених за примену у посебне шупљине тела (епидурално, интратекално, у цереброспинални простор, интра- или ретро-окуларно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Ови препарати  се израђују као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једнодозна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паковања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7"/>
            <a:ext cx="8280000" cy="61200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sr-Cyrl-CS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Антиоксиданси</a:t>
            </a:r>
          </a:p>
          <a:p>
            <a:endParaRPr lang="sr-Cyrl-C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Супстанце које имају нижи потенцијал од лековите супстанце коју штите. </a:t>
            </a:r>
          </a:p>
          <a:p>
            <a:endParaRPr lang="sr-Cyrl-C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Прве се оксидишу и “троше” кисеоник па тако штите лековиту супстанцу од оксидације. </a:t>
            </a:r>
          </a:p>
          <a:p>
            <a:endParaRPr lang="sr-Cyrl-C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Комбинују се са другим супстанцама које појачавају ефекат антиоксиданаса</a:t>
            </a:r>
          </a:p>
          <a:p>
            <a:endParaRPr lang="sr-Cyrl-C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Користе се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минималним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ефективним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концентрацијама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аскорбинска киселина                  до 0,5%,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цистеин                                         0,1-0,55%,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натријум-бисулфит                      0,1-1,0%,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натријум-метабисулфит               0,1-1%,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тиоуреа                                           0,005%,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токоферол                                      </a:t>
            </a:r>
            <a:r>
              <a:rPr lang="sr-Latn-CS" sz="2600" dirty="0" smtClean="0">
                <a:latin typeface="Times New Roman" pitchFamily="18" charset="0"/>
                <a:cs typeface="Times New Roman" pitchFamily="18" charset="0"/>
              </a:rPr>
              <a:t>0,05-0,5%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4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Пуфери</a:t>
            </a:r>
            <a:endParaRPr lang="sr-Cyrl-C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Стабилизација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вредности препарата.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Повећање стабилности или растворљивости лековите супстанце.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Смањење бола, иритације и некрозе на месту апликације.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Обезбеђивање неповољних услова за раст микроорганизама.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Појачавају физиолошку активност.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Фосфатни, цитратни и ацетатни пуфер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245544" cy="5994992"/>
          </a:xfrm>
        </p:spPr>
        <p:txBody>
          <a:bodyPr>
            <a:noAutofit/>
          </a:bodyPr>
          <a:lstStyle/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Фосфатни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пуфер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регулациј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близу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физиолошке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итратни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400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цетатни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постизање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нижих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физиолошких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уфер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постизања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стабилности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формулацији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минималн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концентрациј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уфер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побољшања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растворљивости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формулацији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нешто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већој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концентрацији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апликације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дође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таложења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суpстанце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нјонски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катјонски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пуфер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збегавати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употреб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катјонског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пуфера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питању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анјонска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активна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компонента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обрнуто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избегла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реакција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стварања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нерастворних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талога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Средства за изотонизацију </a:t>
            </a:r>
          </a:p>
          <a:p>
            <a:pPr algn="ctr">
              <a:buNone/>
            </a:pPr>
            <a:endParaRPr lang="sr-Cyrl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Додају се у циљу изотонизације хипотоничних раствора.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Натријум-хлорид, калијум-нитрат, глукоза, манитол, сорбитол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...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Избор средстава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изотонизацију зависи од природе активне супстанце и помоћних материја, као и начина примене.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израчунавању количине средства за изотонизацију морају се узети у обзир и остале помоћне материје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које улазе у састав препарата а које утичу на његову тоничност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3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ИНЈЕКЦИЈЕ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Стерилни, апирогени препарати намењени за парентералну апликацију.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Стерилни раствори, емулзије или суспензије за парентералну примену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Израђују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 растварањем, емулговањем или суспендовањем лековите супстанце у води за инјекције, неводеном растварачу или у смеши ових вехикулума.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Сурфактанти </a:t>
            </a:r>
            <a:endParaRPr lang="sr-Cyrl-C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огу да улазе у састав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парентералних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-м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инималн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ефективн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концентрациј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олисорбати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Tween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80)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арентерални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препарат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суспензија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стабилишу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препарат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спречавају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слепљивањ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флокулациј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флотациј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седиментациј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sr-Cyrl-R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комплексирање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овећа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растворљивост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активне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стварају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растворљиве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комплексе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њом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Супституисани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циклодекстрини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48680"/>
            <a:ext cx="8269656" cy="5857047"/>
          </a:xfrm>
        </p:spPr>
        <p:txBody>
          <a:bodyPr>
            <a:noAutofit/>
          </a:bodyPr>
          <a:lstStyle/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Код препарата код којих је активна компонента осетљива на хидролизу врши се уклањање воде.</a:t>
            </a:r>
          </a:p>
          <a:p>
            <a:pPr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C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Лиофилизација </a:t>
            </a:r>
            <a:endParaRPr lang="en-US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Уклањање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воде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постиже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лиофилизацијом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Лиофилизација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извести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асептичним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условима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апочиње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замрзавањем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производа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на – 30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40 °C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високог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вакуума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овој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сушења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лед ће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уклонити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сублимацијом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0"/>
            <a:ext cx="8579296" cy="3212976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сублимације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греје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20-40°C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такође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вакуумом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остатак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уклања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десорпцијом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корака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остаје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2%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влаге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бочице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потпуности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затварају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корака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азотом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сниженим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ствара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инертну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атмосферу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бочици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4034" name="Picture 2" descr="Image result for lyophilization proc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140968"/>
            <a:ext cx="8964488" cy="3717032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85728"/>
            <a:ext cx="8892480" cy="6239616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endParaRPr lang="sr-Cyrl-RS" sz="3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3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Парентерални</a:t>
            </a:r>
            <a:r>
              <a:rPr lang="en-US" sz="3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препарати </a:t>
            </a:r>
            <a:r>
              <a:rPr lang="en-US" sz="3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3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модификованим</a:t>
            </a:r>
            <a:r>
              <a:rPr lang="en-US" sz="3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ослобађањем</a:t>
            </a:r>
            <a:r>
              <a:rPr lang="en-US" sz="3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3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супстанце</a:t>
            </a:r>
            <a:endParaRPr lang="en-US" sz="3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sr-Cyrl-CS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3400" dirty="0" smtClean="0">
                <a:latin typeface="Times New Roman" pitchFamily="18" charset="0"/>
                <a:cs typeface="Times New Roman" pitchFamily="18" charset="0"/>
              </a:rPr>
              <a:t>Продужено ослобађање се постиже коришћењем уљаног вехикулима. </a:t>
            </a:r>
          </a:p>
          <a:p>
            <a:endParaRPr lang="sr-Cyrl-CS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3400" dirty="0" smtClean="0">
                <a:latin typeface="Times New Roman" pitchFamily="18" charset="0"/>
                <a:cs typeface="Times New Roman" pitchFamily="18" charset="0"/>
              </a:rPr>
              <a:t>супстанца растворна у уљу  - продужено деловање зависи од партиционог коефицијента. </a:t>
            </a:r>
          </a:p>
          <a:p>
            <a:endParaRPr lang="sr-Cyrl-CS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3400" dirty="0" smtClean="0">
                <a:latin typeface="Times New Roman" pitchFamily="18" charset="0"/>
                <a:cs typeface="Times New Roman" pitchFamily="18" charset="0"/>
              </a:rPr>
              <a:t>Супсанца нерастворна у уљу  -  формулише  се препарат типа суспензија, где је ослобађање  још дуже (прво се ратвора у уљаној фази па тек онда у воденој).</a:t>
            </a:r>
          </a:p>
          <a:p>
            <a:endParaRPr lang="sr-Cyrl-CS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3400" dirty="0" smtClean="0">
                <a:latin typeface="Times New Roman" pitchFamily="18" charset="0"/>
                <a:cs typeface="Times New Roman" pitchFamily="18" charset="0"/>
              </a:rPr>
              <a:t>Емулзија В/У или трофазних емулзија В/У/В – продужено деловање. </a:t>
            </a:r>
          </a:p>
          <a:p>
            <a:endParaRPr lang="sr-Cyrl-CS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3400" dirty="0" smtClean="0">
                <a:latin typeface="Times New Roman" pitchFamily="18" charset="0"/>
                <a:cs typeface="Times New Roman" pitchFamily="18" charset="0"/>
              </a:rPr>
              <a:t>На овај начин се продужава деловање супстанци које су добро растворне у води, у којој мери ће се ослобађати зависи од партиционог коефицијента лековите супстанце између ових фаза.</a:t>
            </a:r>
            <a:endParaRPr lang="en-US" sz="3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ИСПИТИВАЊЕ ИНЈЕКЦИЈА</a:t>
            </a:r>
            <a:endParaRPr lang="en-U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Изглед 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Бистрина 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Механичка онечишћења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Величина честица код суспензија и емулзија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Изотоничност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вредност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Варирање масе једнодозних препарата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Уедначеност садржаја лековите супстанце у једнодозним препаратима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Исправност пуњења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Стерилност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Пирогеност тј. присуство бактеријских ендотоксина 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Одређивање садржаја активне компоненте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8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Сигнирање</a:t>
            </a:r>
          </a:p>
          <a:p>
            <a:pPr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На сигнатури се наводи:</a:t>
            </a:r>
          </a:p>
          <a:p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азив препарата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Садржај лековите супстанце у течним препаратима (теж/вол %)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Количина активне супстанце у чврстим препаратима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Начин примене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Начин чувања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Датум истицања рока употребе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2852"/>
            <a:ext cx="8280000" cy="61200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sr-Cyrl-C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спитивање</a:t>
            </a:r>
            <a:r>
              <a:rPr lang="sr-Cyrl-C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sr-Latn-C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Ph.Jug. V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sr-Cyrl-C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6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Уједначеност садржаја </a:t>
            </a:r>
            <a:r>
              <a:rPr lang="ru-RU" sz="26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лековите супстанце: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Једнодозне суспензије за инјекције код којих је количина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лековите супстанце мања од 2 mg, или која чини мање од 2%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 односу на укупну масу морају одговарати захтевима теста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CS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ада је запремина инјекција која се примењује у једној дози већа од 15 ml, а није прописано испитивање на присуство бактеријских ендотоксина, препарат мора да испуњава захтеве пирогеног теста.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Када је запремина инјекција која се примењује у једној дози мања од 15 ml, а на сигнатури је назначено да је препарат апироген при чему није прописано испитивање на присуство бактеријских ендотоксина, препарат мора да испуњава захтеве пирогеног теста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2600" dirty="0" smtClean="0">
                <a:latin typeface="Times New Roman" pitchFamily="18" charset="0"/>
                <a:cs typeface="Times New Roman" pitchFamily="18" charset="0"/>
              </a:rPr>
              <a:t>Ph. Eur. 6.0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прописује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тест на ендотоксине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 тест на пирогене.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 успешно спровођење процеса депирогенизације потребно је познавати физичке особине </a:t>
            </a:r>
            <a:r>
              <a:rPr lang="en-US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пирогених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материја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бактеријских ендотоксина.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Висока т</a:t>
            </a:r>
            <a:r>
              <a:rPr lang="sr-Cyrl-CS" sz="2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оплотна стабилност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аутоклавирање не уништава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метода избора сува топлота при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темпертури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већој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од</a:t>
            </a:r>
            <a:r>
              <a:rPr lang="sl-SI" sz="2400" dirty="0" smtClean="0">
                <a:latin typeface="Times New Roman" pitchFamily="18" charset="0"/>
                <a:cs typeface="Times New Roman" pitchFamily="18" charset="0"/>
              </a:rPr>
              <a:t> 220°C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sz="2400" b="1" u="sng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sz="2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мања од промера пора мембранског филтра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вакви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филтри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нису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никаква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препрека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овим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пирогенима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Задржавају их  мембране које се употребљавају при реверзној осмози</a:t>
            </a:r>
            <a:r>
              <a:rPr lang="sl-SI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7"/>
            <a:ext cx="3898776" cy="61200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sr-Cyrl-C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C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Испитивање пирогености </a:t>
            </a:r>
          </a:p>
          <a:p>
            <a:pPr>
              <a:lnSpc>
                <a:spcPct val="150000"/>
              </a:lnSpc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Две групе тестова:</a:t>
            </a:r>
          </a:p>
          <a:p>
            <a:pPr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Тест на кунићима- </a:t>
            </a:r>
            <a:r>
              <a:rPr lang="sl-SI" sz="2400" i="1" dirty="0" smtClean="0">
                <a:latin typeface="Times New Roman" pitchFamily="18" charset="0"/>
                <a:cs typeface="Times New Roman" pitchFamily="18" charset="0"/>
              </a:rPr>
              <a:t>in vivo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тест</a:t>
            </a:r>
          </a:p>
          <a:p>
            <a:pPr marL="566928" indent="-457200"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66928" indent="-457200"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Тест на бактеријске ендотоксине</a:t>
            </a:r>
            <a:r>
              <a:rPr lang="sr-Cyrl-C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4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400" b="1" i="1" dirty="0" smtClean="0">
                <a:latin typeface="Times New Roman" pitchFamily="18" charset="0"/>
                <a:cs typeface="Times New Roman" pitchFamily="18" charset="0"/>
              </a:rPr>
              <a:t>LAL</a:t>
            </a:r>
            <a:r>
              <a:rPr lang="sl-SI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тест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l-SI" sz="2400" b="1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sl-SI" sz="2400" i="1" dirty="0" smtClean="0">
                <a:latin typeface="Times New Roman" pitchFamily="18" charset="0"/>
                <a:cs typeface="Times New Roman" pitchFamily="18" charset="0"/>
              </a:rPr>
              <a:t>imulus </a:t>
            </a:r>
            <a:r>
              <a:rPr lang="sl-SI" sz="2400" b="1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l-SI" sz="2400" i="1" dirty="0" smtClean="0">
                <a:latin typeface="Times New Roman" pitchFamily="18" charset="0"/>
                <a:cs typeface="Times New Roman" pitchFamily="18" charset="0"/>
              </a:rPr>
              <a:t>mebocyte </a:t>
            </a:r>
            <a:r>
              <a:rPr lang="sl-SI" sz="2400" b="1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sl-SI" sz="2400" i="1" dirty="0" smtClean="0">
                <a:latin typeface="Times New Roman" pitchFamily="18" charset="0"/>
                <a:cs typeface="Times New Roman" pitchFamily="18" charset="0"/>
              </a:rPr>
              <a:t>ysate test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sl-SI" sz="2400" i="1" dirty="0" smtClean="0">
                <a:latin typeface="Times New Roman" pitchFamily="18" charset="0"/>
                <a:cs typeface="Times New Roman" pitchFamily="18" charset="0"/>
              </a:rPr>
              <a:t>in vitro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тест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66928" indent="-457200"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548680"/>
            <a:ext cx="4176464" cy="20882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780928"/>
            <a:ext cx="3505200" cy="2895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5" name="Rectangle 4"/>
          <p:cNvSpPr/>
          <p:nvPr/>
        </p:nvSpPr>
        <p:spPr>
          <a:xfrm>
            <a:off x="5940152" y="5805264"/>
            <a:ext cx="2304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CS" dirty="0" smtClean="0">
                <a:solidFill>
                  <a:srgbClr val="0066CC"/>
                </a:solidFill>
                <a:latin typeface="Times New Roman" pitchFamily="18" charset="0"/>
              </a:rPr>
              <a:t>Подквичасти рак</a:t>
            </a:r>
            <a:endParaRPr lang="sl-SI" dirty="0" smtClean="0">
              <a:solidFill>
                <a:srgbClr val="0066CC"/>
              </a:solidFill>
              <a:latin typeface="Times New Roman" pitchFamily="18" charset="0"/>
            </a:endParaRPr>
          </a:p>
          <a:p>
            <a:r>
              <a:rPr lang="sl-SI" i="1" dirty="0" smtClean="0">
                <a:solidFill>
                  <a:srgbClr val="0066CC"/>
                </a:solidFill>
                <a:latin typeface="Times New Roman" pitchFamily="18" charset="0"/>
              </a:rPr>
              <a:t>Limulus polyphemus</a:t>
            </a:r>
            <a:endParaRPr lang="en-GB" i="1" dirty="0">
              <a:solidFill>
                <a:srgbClr val="0066CC"/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4290"/>
            <a:ext cx="8280000" cy="633431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Тест пирогености на кунићима </a:t>
            </a:r>
          </a:p>
          <a:p>
            <a:pPr algn="ctr">
              <a:buNone/>
            </a:pPr>
            <a:endParaRPr lang="sr-Cyrl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Тест се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састоји у мерењу пораста телесне температуре кунића (3 кунића)  изазване интравенском инјекцијом стерилног раствора супстанце која се испитује.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Температура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мери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ректално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реакцијом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сматра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разлика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почетне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температуре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ињицирања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температуре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ињицирања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861048"/>
            <a:ext cx="4176464" cy="20882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00041"/>
            <a:ext cx="8280000" cy="6120000"/>
          </a:xfrm>
        </p:spPr>
        <p:txBody>
          <a:bodyPr>
            <a:norm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Раствори за инјекције морају да буду бистри и без присуства честица.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Емулзије за инјекције не смеју показивати знакове одвајања фаза.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Спољашња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фаза је увек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водена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фаза док је унутрашња распршна у виду финих уљаних капи величине до 1μ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m.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Емулгатор – лецитин из соје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Код суспензија за инјекције може доћи до појаве седимента, који се лако редиспергује мућкањем.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2852"/>
            <a:ext cx="8280000" cy="6405751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sr-Cyrl-C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Бактеријски ендотоксини</a:t>
            </a:r>
            <a:r>
              <a:rPr lang="sr-Latn-C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(LAL </a:t>
            </a:r>
            <a:r>
              <a:rPr lang="en-US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тест</a:t>
            </a:r>
            <a:r>
              <a:rPr lang="sr-Latn-C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sr-Cyrl-C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Користи се лизат амебоцита потковичастог рачића (</a:t>
            </a:r>
            <a:r>
              <a:rPr lang="sl-SI" sz="2400" i="1" dirty="0" smtClean="0">
                <a:latin typeface="Times New Roman" pitchFamily="18" charset="0"/>
                <a:cs typeface="Times New Roman" pitchFamily="18" charset="0"/>
              </a:rPr>
              <a:t>Limulus polyphemus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Тест се користи за утврђивање присуства ендотоксина у веома малим количинама. </a:t>
            </a:r>
          </a:p>
          <a:p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Додавањем раствора који садржи ендотоксине раствору лизата настаје замућеност, преципитација или гелирање смеше. </a:t>
            </a:r>
          </a:p>
          <a:p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Брзина реакције зависи од концентрације ендотоксина, рН и температуре; потребно је присуство одређених двовалентних катјона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++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), које обезбеђује лизат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3"/>
            <a:ext cx="6059016" cy="6120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Монографије за супстанце у фармакопејама дају захтеве за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бактеријске ендотоксине у смислу граничне концентрације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ендотоксина код спровођења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LAL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теста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репарат се сматра исправним ако концентрација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ендотоксина није већа од граничне концентрације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ендотоксина у одговарајућој монографији.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Тест је специфичан само за ендотоксине грам негативних бактерија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Тешко се пореде резултати овог теста са тестом на кунићима. 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Квантитативно одређивање се врши спектрофотометријски или турбидиметријски.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 descr="Endochrome-K T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76672"/>
            <a:ext cx="2057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kt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3501008"/>
            <a:ext cx="2133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3"/>
            <a:ext cx="8280000" cy="6120000"/>
          </a:xfrm>
        </p:spPr>
        <p:txBody>
          <a:bodyPr>
            <a:normAutofit/>
          </a:bodyPr>
          <a:lstStyle/>
          <a:p>
            <a:endParaRPr lang="sr-Cyrl-RS" sz="24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 vitro </a:t>
            </a:r>
            <a:r>
              <a:rPr lang="en-US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преципитација</a:t>
            </a:r>
            <a:r>
              <a:rPr lang="sr-Cyrl-C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одређује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се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препарата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стабилизовани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корастварачима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pH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вредностима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које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доста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одступају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од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физиолошких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sr-Cyrl-R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Хемолиза</a:t>
            </a:r>
            <a:r>
              <a:rPr lang="sr-Cyrl-C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одређује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се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препарата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хемолитички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потенцијал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показују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тенденцију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оштећења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ћелијских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мембрана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4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колико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препарат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показује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хемолитички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потенцијал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доћи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ће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разорења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мембране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еритроцита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хемоглобина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ћелије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7"/>
            <a:ext cx="8280000" cy="6120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Паковање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парентералних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препарата</a:t>
            </a:r>
            <a:endParaRPr lang="sr-Cyrl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Амбалажа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омогући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адекватну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обезбеди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заштиту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садржаја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светлости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непо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вољних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спољашњих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утицаја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једнократну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вишекратну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употребу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температура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стерилизацији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смеју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проузроковати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површини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амбалаже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омогући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визуелну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контролу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препарата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уочавање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евентуално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присутних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механичких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онечишћења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контаминације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различитог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порекла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еколошки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економски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прихватљива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3"/>
            <a:ext cx="8280000" cy="6120000"/>
          </a:xfrm>
        </p:spPr>
        <p:txBody>
          <a:bodyPr>
            <a:normAutofit/>
          </a:bodyPr>
          <a:lstStyle/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нтејнери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једнодозни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вишедозни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добро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затворени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херметички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затворени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затопљени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ампуле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),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tamper-proof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контејнер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омогућава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евиденцију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првог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отварања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child-proof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контејнер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затворен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затварачем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деца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отворити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контејнере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парентералне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препарате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спадају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ампуле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бочице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боце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кесе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предходно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напуњени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шприцеви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кетриџи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79300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израђују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контејнери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стакло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пластика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ума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Предности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стаклене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амбалаже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тврдоћа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прозирност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непропустљивост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гасове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течности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температурна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отпорност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могућност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вишекратне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употребе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Недостаци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ломљивост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велика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маса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висока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цена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100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79300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Пластични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тпорни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удар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флексибилни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ниску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густину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малу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масу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лако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обликују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производна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цена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ниска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Им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ају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мању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хемијску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инертност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поређењу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стаклом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пропустљиви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водену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пару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испарљиве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велика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могућност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миграције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адитива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пластике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препарат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неке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пластике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осетљиве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високе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температуре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топлотне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стерилизације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израду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пластичних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контејнера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полиетилени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полипропилени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полиетилен-винил-ацетат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поливинилхлорид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силиконски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еластомери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21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Blow-fill-seal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технологија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дување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обликовање-пуњење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затварање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паковање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парентералних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препарата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онтинуиран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формирања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амбалаже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отопљене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пластичне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масе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пуњење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затварање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врши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асептичним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условима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Предности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велика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флексибилност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дизајну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контејнера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укупни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квалитет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производа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висок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цена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израде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релативно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ниска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Производња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одвијати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једном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уређају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чем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волумен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пуњења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1-1000 ml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Image result for Blow-fill-se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509120"/>
            <a:ext cx="6264696" cy="1872208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rmAutofit/>
          </a:bodyPr>
          <a:lstStyle/>
          <a:p>
            <a:pPr>
              <a:buNone/>
            </a:pPr>
            <a:endParaRPr lang="sr-Cyrl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Најчешћи начини примене: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интравенски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iv.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до 100 мл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интрамускуларни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.) 2-5 мл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интрадермални – интракутани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суп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кутани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sc.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до 1 мл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Формулација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којој ће лековита супстанца бити припремљена за употребу зависи од: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природе лековите супстанце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њених физичко-хемијских особина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терапијских циљева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mira antun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044" y="0"/>
            <a:ext cx="374441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7"/>
            <a:ext cx="8280000" cy="6120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Фактори на које се мора обратити пажња приликом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одлучивања која врста и тип инјекције ће се применити су: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ељени пут примене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волумен инјекција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вехикулум у којем лековита супстанца треба да се раствори 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осмотски притисак раствора 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употреба конзерванса</a:t>
            </a: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раствора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стабилност лека и метода стерилизације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особине суспензија и емулзија за инјекције 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контејнери и чепови (затварачи) за инјекције 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механичка онечишћења  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биофармацеутски аспекти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3"/>
            <a:ext cx="8280000" cy="6120000"/>
          </a:xfrm>
        </p:spPr>
        <p:txBody>
          <a:bodyPr>
            <a:normAutofit/>
          </a:bodyPr>
          <a:lstStyle/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Инјекције се најчешће израђују као </a:t>
            </a:r>
            <a:r>
              <a:rPr lang="sr-Cyrl-C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водени раствори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лековитих супстанци и помоћних материја.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Ако је лековита супстанца нестабилна у раствору припрема се у облику </a:t>
            </a:r>
            <a:r>
              <a:rPr lang="sr-Cyrl-C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сувог праха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реконституција растварачем пре примене)  или као </a:t>
            </a:r>
            <a:r>
              <a:rPr lang="sr-Cyrl-C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суспензија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лековите супстанце у растварачу у коме се не раствара.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Код тешко растворних лековитих супстанци  користи се одговарајућа со.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Интравенски се могу применити водени раствори али не и суспензије и/или уљани раствори</a:t>
            </a:r>
            <a:endParaRPr lang="en-US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4290"/>
            <a:ext cx="8280000" cy="626287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sr-Cyrl-C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Захтеви за инјекције</a:t>
            </a:r>
            <a:endParaRPr lang="en-US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Растварач мора бити специјално пречишћен и одговарати захтевима фармакопеја.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Помоћне материје (пуфери, стабилизатори, конзерванси) морају одговарати специфичним условима употребе за инјекције.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Присуство боја је строго забрањено.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Инјекциони препарати су стерилисани одговарајућим методама стерилизације.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Захтеви за стерилност и  апирогеност.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Морају одговарати прописима за испитивање онечишћења честицама односно испитују се на механичка онечишћења.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7"/>
            <a:ext cx="8280000" cy="6120000"/>
          </a:xfrm>
        </p:spPr>
        <p:txBody>
          <a:bodyPr>
            <a:normAutofit/>
          </a:bodyPr>
          <a:lstStyle/>
          <a:p>
            <a:r>
              <a:rPr lang="sr-Cyrl-C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Паковање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Једнодозно и вишедозно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Израда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растварањем, емулговањем или суспендовањем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Особине растварача за инјекције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 не иритирају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сензибилишу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 су нетоксични у примењеној количини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показују терапијску активност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смеју да утичу на деловање лековите супстанце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физички и хемијски стабилни при различитим рН вредностима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Вода за ињекције – </a:t>
            </a:r>
            <a:r>
              <a:rPr lang="sr-Latn-CS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Aqua pro injectione</a:t>
            </a:r>
            <a:endParaRPr lang="sr-Cyrl-CS" sz="24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Највише и најчешће употребљаван вехикулум за израду инјекција.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Мора да буде апирогена (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мање од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0,25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Ј ендотоксина/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и високог степена хемијске чистоће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Добија се: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дестилацијом пречишћене воде,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реверсном осмозом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ултрафилтрацијом</a:t>
            </a:r>
            <a:endParaRPr lang="en-US" dirty="0"/>
          </a:p>
        </p:txBody>
      </p:sp>
      <p:pic>
        <p:nvPicPr>
          <p:cNvPr id="22530" name="Picture 2" descr="Image result for destilacija vo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852936"/>
            <a:ext cx="2381250" cy="1752600"/>
          </a:xfrm>
          <a:prstGeom prst="rect">
            <a:avLst/>
          </a:prstGeom>
          <a:noFill/>
        </p:spPr>
      </p:pic>
      <p:pic>
        <p:nvPicPr>
          <p:cNvPr id="22532" name="Picture 4" descr="Image result for reverzna osmoz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725144"/>
            <a:ext cx="2697088" cy="1819276"/>
          </a:xfrm>
          <a:prstGeom prst="rect">
            <a:avLst/>
          </a:prstGeom>
          <a:noFill/>
        </p:spPr>
      </p:pic>
      <p:pic>
        <p:nvPicPr>
          <p:cNvPr id="22534" name="Picture 6" descr="Image result for ultrafiltracija vod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941168"/>
            <a:ext cx="2495550" cy="1343026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9E6D-A1FC-49B9-91AE-DED078CB3A0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672</TotalTime>
  <Words>2311</Words>
  <Application>Microsoft Office PowerPoint</Application>
  <PresentationFormat>On-screen Show (4:3)</PresentationFormat>
  <Paragraphs>396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Calibri</vt:lpstr>
      <vt:lpstr>Times New Roman</vt:lpstr>
      <vt:lpstr>Verdana</vt:lpstr>
      <vt:lpstr>Wingdings 2</vt:lpstr>
      <vt:lpstr>Aspect</vt:lpstr>
      <vt:lpstr>ФАРМАЦЕУТСКА ТЕХНОЛОГИЈА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 &amp; Ltd. OEM Windows 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ИНЈЕКЦИЈЕ</dc:title>
  <dc:creator>System ® SP2</dc:creator>
  <cp:lastModifiedBy>Marina Tomovic</cp:lastModifiedBy>
  <cp:revision>57</cp:revision>
  <dcterms:created xsi:type="dcterms:W3CDTF">2017-10-30T12:44:52Z</dcterms:created>
  <dcterms:modified xsi:type="dcterms:W3CDTF">2021-01-30T09:09:54Z</dcterms:modified>
</cp:coreProperties>
</file>